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Google Sans"/>
      <p:regular r:id="rId17"/>
      <p:bold r:id="rId18"/>
      <p:italic r:id="rId19"/>
      <p:boldItalic r:id="rId20"/>
    </p:embeddedFont>
    <p:embeddedFont>
      <p:font typeface="Work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font" Target="fonts/Roboto-regular.fntdata"/><Relationship Id="rId22" Type="http://schemas.openxmlformats.org/officeDocument/2006/relationships/font" Target="fonts/WorkSans-bold.fntdata"/><Relationship Id="rId10" Type="http://schemas.openxmlformats.org/officeDocument/2006/relationships/font" Target="fonts/GoogleSansSemiBold-boldItalic.fntdata"/><Relationship Id="rId21" Type="http://schemas.openxmlformats.org/officeDocument/2006/relationships/font" Target="fonts/WorkSans-regular.fntdata"/><Relationship Id="rId13" Type="http://schemas.openxmlformats.org/officeDocument/2006/relationships/font" Target="fonts/Roboto-italic.fntdata"/><Relationship Id="rId24" Type="http://schemas.openxmlformats.org/officeDocument/2006/relationships/font" Target="fonts/WorkSans-boldItalic.fntdata"/><Relationship Id="rId12" Type="http://schemas.openxmlformats.org/officeDocument/2006/relationships/font" Target="fonts/Roboto-bold.fntdata"/><Relationship Id="rId23" Type="http://schemas.openxmlformats.org/officeDocument/2006/relationships/font" Target="fonts/Work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Google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GoogleSans-italic.fntdata"/><Relationship Id="rId6" Type="http://schemas.openxmlformats.org/officeDocument/2006/relationships/slide" Target="slides/slide1.xml"/><Relationship Id="rId18" Type="http://schemas.openxmlformats.org/officeDocument/2006/relationships/font" Target="fonts/GoogleSans-bold.fntdata"/><Relationship Id="rId7" Type="http://schemas.openxmlformats.org/officeDocument/2006/relationships/font" Target="fonts/GoogleSansSemiBold-regular.fntdata"/><Relationship Id="rId8" Type="http://schemas.openxmlformats.org/officeDocument/2006/relationships/font" Target="fonts/GoogleSans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90e7c1ade_0_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90e7c1a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cap="flat" cmpd="sng" w="9525">
            <a:solidFill>
              <a:srgbClr val="CCCCCC"/>
            </a:solidFill>
            <a:prstDash val="solid"/>
            <a:round/>
            <a:headEnd len="med" w="med" type="none"/>
            <a:tailEnd len="med" w="med" type="none"/>
          </a:ln>
        </p:spPr>
      </p:cxnSp>
      <p:sp>
        <p:nvSpPr>
          <p:cNvPr id="41" name="Google Shape;41;p3"/>
          <p:cNvSpPr/>
          <p:nvPr/>
        </p:nvSpPr>
        <p:spPr>
          <a:xfrm>
            <a:off x="172025" y="7617450"/>
            <a:ext cx="7599900" cy="2264100"/>
          </a:xfrm>
          <a:prstGeom prst="rect">
            <a:avLst/>
          </a:prstGeom>
          <a:noFill/>
          <a:ln cap="flat" cmpd="sng" w="38100">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4069D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fmla="val 50000" name="adj"/>
              </a:avLst>
            </a:prstGeom>
            <a:solidFill>
              <a:srgbClr val="DB44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r>
              <a:rPr lang="en" sz="1500">
                <a:latin typeface="Work Sans"/>
                <a:ea typeface="Work Sans"/>
                <a:cs typeface="Work Sans"/>
                <a:sym typeface="Work Sans"/>
              </a:rPr>
              <a: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ph idx="2" type="pic"/>
          </p:nvPr>
        </p:nvSpPr>
        <p:spPr>
          <a:xfrm>
            <a:off x="3204302" y="1086900"/>
            <a:ext cx="3460800" cy="2845500"/>
          </a:xfrm>
          <a:prstGeom prst="rect">
            <a:avLst/>
          </a:prstGeom>
          <a:noFill/>
          <a:ln cap="flat" cmpd="sng" w="19050">
            <a:solidFill>
              <a:srgbClr val="000000"/>
            </a:solidFill>
            <a:prstDash val="solid"/>
            <a:round/>
            <a:headEnd len="sm" w="sm" type="none"/>
            <a:tailEnd len="sm" w="sm" type="none"/>
          </a:ln>
        </p:spPr>
      </p:sp>
      <p:sp>
        <p:nvSpPr>
          <p:cNvPr id="65" name="Google Shape;65;p3"/>
          <p:cNvSpPr/>
          <p:nvPr>
            <p:ph idx="3" type="pic"/>
          </p:nvPr>
        </p:nvSpPr>
        <p:spPr>
          <a:xfrm>
            <a:off x="4469988" y="4518263"/>
            <a:ext cx="2453400" cy="2398200"/>
          </a:xfrm>
          <a:prstGeom prst="rect">
            <a:avLst/>
          </a:prstGeom>
          <a:noFill/>
          <a:ln cap="flat" cmpd="sng" w="19050">
            <a:solidFill>
              <a:srgbClr val="000000"/>
            </a:solidFill>
            <a:prstDash val="solid"/>
            <a:round/>
            <a:headEnd len="sm" w="sm" type="none"/>
            <a:tailEnd len="sm" w="sm" type="none"/>
          </a:ln>
        </p:spPr>
      </p:sp>
      <p:sp>
        <p:nvSpPr>
          <p:cNvPr id="66" name="Google Shape;66;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67" name="Google Shape;67;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8" name="Google Shape;68;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3"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77" name="Google Shape;77;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78" name="Google Shape;78;p4"/>
          <p:cNvCxnSpPr/>
          <p:nvPr/>
        </p:nvCxnSpPr>
        <p:spPr>
          <a:xfrm>
            <a:off x="7326238" y="3110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79" name="Google Shape;79;p4"/>
          <p:cNvSpPr txBox="1"/>
          <p:nvPr>
            <p:ph type="title"/>
          </p:nvPr>
        </p:nvSpPr>
        <p:spPr>
          <a:xfrm>
            <a:off x="404725" y="8558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 name="Google Shape;80;p4"/>
          <p:cNvSpPr txBox="1"/>
          <p:nvPr>
            <p:ph idx="1" type="subTitle"/>
          </p:nvPr>
        </p:nvSpPr>
        <p:spPr>
          <a:xfrm>
            <a:off x="2249425" y="13604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1" name="Google Shape;81;p4"/>
          <p:cNvCxnSpPr/>
          <p:nvPr/>
        </p:nvCxnSpPr>
        <p:spPr>
          <a:xfrm rot="10800000">
            <a:off x="438150" y="35052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2" name="Google Shape;82;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2236350" y="18858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446175" y="19053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2198100" y="19060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083950" y="33534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93775" y="33728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2045700" y="33735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10800000">
              <a:off x="5385688" y="320102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595513" y="322045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10800000">
              <a:off x="5347438" y="322115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rot="10800000">
              <a:off x="1779138" y="6141175"/>
              <a:ext cx="539400" cy="409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037" y="6160600"/>
              <a:ext cx="1946700" cy="3642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800000">
              <a:off x="1740888" y="6161300"/>
              <a:ext cx="519600" cy="3636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4"/>
          <p:cNvSpPr txBox="1"/>
          <p:nvPr/>
        </p:nvSpPr>
        <p:spPr>
          <a:xfrm>
            <a:off x="554500" y="1908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p:nvPr>
            <p:ph idx="2" type="body"/>
          </p:nvPr>
        </p:nvSpPr>
        <p:spPr>
          <a:xfrm>
            <a:off x="413425" y="2320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9" name="Google Shape;109;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1" name="Google Shape;111;p4"/>
          <p:cNvSpPr/>
          <p:nvPr/>
        </p:nvSpPr>
        <p:spPr>
          <a:xfrm>
            <a:off x="4138275" y="6767525"/>
            <a:ext cx="3172200" cy="2495700"/>
          </a:xfrm>
          <a:prstGeom prst="rect">
            <a:avLst/>
          </a:prstGeom>
          <a:solidFill>
            <a:srgbClr val="99999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4"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7" name="Google Shape;117;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8" name="Google Shape;118;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9" name="Google Shape;139;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0"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6"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190350" y="11200"/>
            <a:ext cx="7290900" cy="77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Regression A</a:t>
            </a:r>
            <a:r>
              <a:rPr lang="en"/>
              <a:t>ssumptions</a:t>
            </a:r>
            <a:r>
              <a:rPr lang="en"/>
              <a:t> After Modeling</a:t>
            </a:r>
            <a:endParaRPr/>
          </a:p>
        </p:txBody>
      </p:sp>
      <p:sp>
        <p:nvSpPr>
          <p:cNvPr id="152" name="Google Shape;152;p8"/>
          <p:cNvSpPr txBox="1"/>
          <p:nvPr/>
        </p:nvSpPr>
        <p:spPr>
          <a:xfrm>
            <a:off x="190350" y="3088349"/>
            <a:ext cx="2802300" cy="169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a:t>
            </a:r>
            <a:r>
              <a:rPr lang="en" sz="1150">
                <a:solidFill>
                  <a:schemeClr val="accent2"/>
                </a:solidFill>
                <a:latin typeface="Google Sans"/>
                <a:ea typeface="Google Sans"/>
                <a:cs typeface="Google Sans"/>
                <a:sym typeface="Google Sans"/>
              </a:rPr>
              <a:t>model showed a successful model that estimates taxi cab fares prior to the ride.</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15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15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50">
              <a:solidFill>
                <a:schemeClr val="accent2"/>
              </a:solidFill>
              <a:latin typeface="Google Sans"/>
              <a:ea typeface="Google Sans"/>
              <a:cs typeface="Google Sans"/>
              <a:sym typeface="Google Sans"/>
            </a:endParaRPr>
          </a:p>
        </p:txBody>
      </p:sp>
      <p:sp>
        <p:nvSpPr>
          <p:cNvPr id="153" name="Google Shape;153;p8"/>
          <p:cNvSpPr txBox="1"/>
          <p:nvPr/>
        </p:nvSpPr>
        <p:spPr>
          <a:xfrm>
            <a:off x="193425" y="1288250"/>
            <a:ext cx="28023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accent2"/>
                </a:solidFill>
                <a:latin typeface="Google Sans"/>
                <a:ea typeface="Google Sans"/>
                <a:cs typeface="Google Sans"/>
                <a:sym typeface="Google Sans"/>
              </a:rPr>
              <a:t>The New York City Taxi &amp; Limousine Commission contracted Automatidata to predict taxi cab fares. </a:t>
            </a:r>
            <a:r>
              <a:rPr lang="en" sz="1200">
                <a:solidFill>
                  <a:schemeClr val="accent2"/>
                </a:solidFill>
                <a:latin typeface="Google Sans"/>
                <a:ea typeface="Google Sans"/>
                <a:cs typeface="Google Sans"/>
                <a:sym typeface="Google Sans"/>
              </a:rPr>
              <a:t>In this part of the project, the Automatidata data team created the deliverable for the original ask from their client: a regression model.</a:t>
            </a:r>
            <a:endParaRPr sz="1200">
              <a:solidFill>
                <a:schemeClr val="dk2"/>
              </a:solidFill>
              <a:latin typeface="Google Sans"/>
              <a:ea typeface="Google Sans"/>
              <a:cs typeface="Google Sans"/>
              <a:sym typeface="Google Sans"/>
            </a:endParaRPr>
          </a:p>
        </p:txBody>
      </p:sp>
      <p:sp>
        <p:nvSpPr>
          <p:cNvPr id="154" name="Google Shape;154;p8"/>
          <p:cNvSpPr txBox="1"/>
          <p:nvPr/>
        </p:nvSpPr>
        <p:spPr>
          <a:xfrm>
            <a:off x="190350" y="7758575"/>
            <a:ext cx="3150900" cy="20379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feature with the greatest effect on fare </a:t>
            </a:r>
            <a:r>
              <a:rPr lang="en" sz="1200">
                <a:solidFill>
                  <a:schemeClr val="accent2"/>
                </a:solidFill>
                <a:latin typeface="Google Sans"/>
                <a:ea typeface="Google Sans"/>
                <a:cs typeface="Google Sans"/>
                <a:sym typeface="Google Sans"/>
              </a:rPr>
              <a:t>amount</a:t>
            </a:r>
            <a:r>
              <a:rPr lang="en" sz="1200">
                <a:solidFill>
                  <a:schemeClr val="accent2"/>
                </a:solidFill>
                <a:latin typeface="Google Sans"/>
                <a:ea typeface="Google Sans"/>
                <a:cs typeface="Google Sans"/>
                <a:sym typeface="Google Sans"/>
              </a:rPr>
              <a:t> was ride duration, which was not unexpected. The model revealed a mean increase of $7 for each additional minute, however, this is not a reliable benchmark due to high correlation between some features. </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Request additional data from under-represented itineraries. </a:t>
            </a:r>
            <a:endParaRPr sz="120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Imputing o</a:t>
            </a:r>
            <a:r>
              <a:rPr lang="en" sz="1200">
                <a:solidFill>
                  <a:schemeClr val="accent2"/>
                </a:solidFill>
                <a:latin typeface="Google Sans"/>
                <a:ea typeface="Google Sans"/>
                <a:cs typeface="Google Sans"/>
                <a:sym typeface="Google Sans"/>
              </a:rPr>
              <a:t>utliers optimized the model, specifically in regards to the variables of: fare amount and duration.</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1200">
              <a:solidFill>
                <a:schemeClr val="accent2"/>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20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20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Google Sans"/>
                <a:ea typeface="Google Sans"/>
                <a:cs typeface="Google Sans"/>
                <a:sym typeface="Google Sans"/>
              </a:rPr>
              <a:t>Model metrics</a:t>
            </a:r>
            <a:r>
              <a:rPr lang="en" sz="1100">
                <a:solidFill>
                  <a:schemeClr val="accent2"/>
                </a:solidFill>
                <a:latin typeface="Google Sans"/>
                <a:ea typeface="Google Sans"/>
                <a:cs typeface="Google Sans"/>
                <a:sym typeface="Google Sans"/>
              </a:rPr>
              <a:t>:</a:t>
            </a:r>
            <a:endParaRPr sz="1100">
              <a:solidFill>
                <a:schemeClr val="accent2"/>
              </a:solidFill>
              <a:latin typeface="Google Sans"/>
              <a:ea typeface="Google Sans"/>
              <a:cs typeface="Google Sans"/>
              <a:sym typeface="Google Sans"/>
            </a:endParaRPr>
          </a:p>
          <a:p>
            <a:pPr indent="-298450" lvl="0" marL="457200" rtl="0" algn="l">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indent="-184150" lvl="1" marL="800100" rtl="0" algn="l">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b="1" lang="en" sz="1200">
                <a:solidFill>
                  <a:srgbClr val="000000"/>
                </a:solidFill>
                <a:latin typeface="PT Sans Narrow"/>
                <a:ea typeface="PT Sans Narrow"/>
                <a:cs typeface="PT Sans Narrow"/>
                <a:sym typeface="PT Sans Narrow"/>
              </a:rPr>
              <a:t>Automatidata</a:t>
            </a:r>
            <a:endParaRPr b="1" sz="1200">
              <a:solidFill>
                <a:srgbClr val="000000"/>
              </a:solidFill>
              <a:latin typeface="PT Sans Narrow"/>
              <a:ea typeface="PT Sans Narrow"/>
              <a:cs typeface="PT Sans Narrow"/>
              <a:sym typeface="PT Sans Narrow"/>
            </a:endParaRPr>
          </a:p>
        </p:txBody>
      </p:sp>
      <p:sp>
        <p:nvSpPr>
          <p:cNvPr id="159" name="Google Shape;159;p8"/>
          <p:cNvSpPr txBox="1"/>
          <p:nvPr/>
        </p:nvSpPr>
        <p:spPr>
          <a:xfrm>
            <a:off x="3204725" y="7758575"/>
            <a:ext cx="3362700" cy="1790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200">
              <a:solidFill>
                <a:schemeClr val="accent2"/>
              </a:solidFill>
              <a:latin typeface="Google Sans"/>
              <a:ea typeface="Google Sans"/>
              <a:cs typeface="Google Sans"/>
              <a:sym typeface="Google Sans"/>
            </a:endParaRPr>
          </a:p>
          <a:p>
            <a:pPr indent="-304800" lvl="0" marL="457200" rtl="0" algn="l">
              <a:lnSpc>
                <a:spcPct val="100000"/>
              </a:lnSpc>
              <a:spcBef>
                <a:spcPts val="1000"/>
              </a:spcBef>
              <a:spcAft>
                <a:spcPts val="0"/>
              </a:spcAft>
              <a:buClr>
                <a:schemeClr val="accent2"/>
              </a:buClr>
              <a:buSzPts val="1200"/>
              <a:buFont typeface="Google Sans"/>
              <a:buChar char="●"/>
            </a:pPr>
            <a:r>
              <a:rPr lang="en" sz="12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